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sldIdLst>
    <p:sldId id="26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8C8"/>
    <a:srgbClr val="CF2C28"/>
    <a:srgbClr val="FFFFFF"/>
    <a:srgbClr val="461E1E"/>
    <a:srgbClr val="590B0B"/>
    <a:srgbClr val="FF972F"/>
    <a:srgbClr val="858CA9"/>
    <a:srgbClr val="BCACAC"/>
    <a:srgbClr val="B4B4B4"/>
    <a:srgbClr val="1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864" y="-1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81F9E14-9CA6-4175-9F6D-5985BE8C4D93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1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9E14-9CA6-4175-9F6D-5985BE8C4D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9E14-9CA6-4175-9F6D-5985BE8C4D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07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9E14-9CA6-4175-9F6D-5985BE8C4D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63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9E14-9CA6-4175-9F6D-5985BE8C4D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1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9E14-9CA6-4175-9F6D-5985BE8C4D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81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9E14-9CA6-4175-9F6D-5985BE8C4D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54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9E14-9CA6-4175-9F6D-5985BE8C4D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24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9E14-9CA6-4175-9F6D-5985BE8C4D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90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9E14-9CA6-4175-9F6D-5985BE8C4D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79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9E14-9CA6-4175-9F6D-5985BE8C4D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6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55D0369-D76C-4A75-96B9-9872F8D2602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D4FC448-0CF7-46A1-BD60-ECEA32058F4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532674C-29DE-4AD3-BBDC-0A5970DE1624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F81F9E14-9CA6-4175-9F6D-5985BE8C4D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9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Franklin Gothic Demi Cond" pitchFamily="34" charset="0"/>
              </a:rPr>
              <a:t>Automating a Pneumatic Launcher</a:t>
            </a: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Franklin Gothic Demi Con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cap="all" dirty="0" smtClean="0">
                <a:ln w="90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Franklin Gothic Demi Cond" pitchFamily="34" charset="0"/>
              </a:rPr>
              <a:t>By Alexander Walter</a:t>
            </a:r>
            <a:endParaRPr lang="en-US" b="1" cap="all" dirty="0">
              <a:ln w="9000" cmpd="sng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reflection blurRad="12700" stA="28000" endPos="45000" dist="1000" dir="5400000" sy="-100000" algn="bl" rotWithShape="0"/>
              </a:effectLst>
              <a:latin typeface="Franklin Gothic Demi Cond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00200"/>
            <a:ext cx="3352800" cy="6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CF2C28"/>
                </a:solidFill>
                <a:latin typeface="Franklin Gothic Demi Cond" pitchFamily="34" charset="0"/>
              </a:rPr>
              <a:t>Closing Remarks</a:t>
            </a:r>
            <a:endParaRPr lang="en-US" dirty="0">
              <a:solidFill>
                <a:srgbClr val="CF2C28"/>
              </a:solidFill>
              <a:latin typeface="Franklin Gothic Demi Con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I encourage all of you to continue in your research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I would like to thank Dr. Crowder, the facilitators and volunteers of the </a:t>
            </a:r>
            <a:r>
              <a:rPr lang="en-US" sz="1800" dirty="0" err="1" smtClean="0">
                <a:solidFill>
                  <a:srgbClr val="C8C8C8"/>
                </a:solidFill>
                <a:latin typeface="Agency FB" pitchFamily="34" charset="0"/>
              </a:rPr>
              <a:t>Arduino</a:t>
            </a: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 ARISE, and Jessica Gonzales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pt-BR" sz="1800" dirty="0">
                <a:solidFill>
                  <a:srgbClr val="C8C8C8"/>
                </a:solidFill>
                <a:latin typeface="Agency FB" pitchFamily="34" charset="0"/>
              </a:rPr>
              <a:t>Title V AbriendoCaminos DOE grant </a:t>
            </a:r>
            <a:r>
              <a:rPr lang="pt-BR" sz="1800" dirty="0" smtClean="0">
                <a:solidFill>
                  <a:srgbClr val="C8C8C8"/>
                </a:solidFill>
                <a:latin typeface="Agency FB" pitchFamily="34" charset="0"/>
              </a:rPr>
              <a:t>P031S210233</a:t>
            </a:r>
            <a:endParaRPr lang="en-US" sz="1800" dirty="0" smtClean="0">
              <a:solidFill>
                <a:srgbClr val="C8C8C8"/>
              </a:solidFill>
              <a:latin typeface="Agency FB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" t="2975" r="13424" b="5485"/>
          <a:stretch/>
        </p:blipFill>
        <p:spPr bwMode="auto">
          <a:xfrm>
            <a:off x="5000625" y="1600200"/>
            <a:ext cx="3733800" cy="1835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5" t="7468" r="12725" b="22521"/>
          <a:stretch/>
        </p:blipFill>
        <p:spPr bwMode="auto">
          <a:xfrm>
            <a:off x="2743200" y="4267200"/>
            <a:ext cx="6217921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5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F2C28"/>
                </a:solidFill>
                <a:latin typeface="Franklin Gothic Demi Cond" pitchFamily="34" charset="0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Engineering Department has a rocket launcher that is used for ENGR-1201 projects.</a:t>
            </a:r>
          </a:p>
          <a:p>
            <a:pPr marL="0" indent="0">
              <a:spcBef>
                <a:spcPts val="0"/>
              </a:spcBef>
              <a:buClr>
                <a:srgbClr val="C8C8C8"/>
              </a:buClr>
              <a:buSzPct val="80000"/>
              <a:buNone/>
            </a:pPr>
            <a:endParaRPr lang="en-US" sz="1000" dirty="0" smtClean="0">
              <a:solidFill>
                <a:srgbClr val="C8C8C8"/>
              </a:solidFill>
              <a:latin typeface="Agency FB" pitchFamily="34" charset="0"/>
            </a:endParaRPr>
          </a:p>
          <a:p>
            <a:pPr>
              <a:spcBef>
                <a:spcPts val="6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For my Programming For Engineers final exam I had to automate this launcher.</a:t>
            </a:r>
          </a:p>
          <a:p>
            <a:pPr marL="0" indent="0">
              <a:spcBef>
                <a:spcPts val="0"/>
              </a:spcBef>
              <a:buClr>
                <a:srgbClr val="C8C8C8"/>
              </a:buClr>
              <a:buSzPct val="80000"/>
              <a:buNone/>
            </a:pPr>
            <a:endParaRPr lang="en-US" sz="1000" dirty="0" smtClean="0">
              <a:solidFill>
                <a:srgbClr val="C8C8C8"/>
              </a:solidFill>
              <a:latin typeface="Agency FB" pitchFamily="34" charset="0"/>
            </a:endParaRPr>
          </a:p>
          <a:p>
            <a:pPr>
              <a:spcBef>
                <a:spcPts val="6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Initial iteration was made in simulation software.</a:t>
            </a:r>
          </a:p>
          <a:p>
            <a:pPr lvl="1">
              <a:spcBef>
                <a:spcPts val="1200"/>
              </a:spcBef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LEDs simulated valve operation.</a:t>
            </a:r>
          </a:p>
          <a:p>
            <a:pPr lvl="1">
              <a:spcBef>
                <a:spcPts val="1200"/>
              </a:spcBef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Potentiometer (Dial) simulates pressure signal.</a:t>
            </a:r>
          </a:p>
          <a:p>
            <a:pPr lvl="1">
              <a:spcBef>
                <a:spcPts val="1200"/>
              </a:spcBef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User would navigate a menu on the LCD using the keypad.</a:t>
            </a:r>
            <a:endParaRPr lang="en-US" sz="1600" dirty="0">
              <a:solidFill>
                <a:srgbClr val="C8C8C8"/>
              </a:solidFill>
              <a:latin typeface="Agency FB" pitchFamily="34" charset="0"/>
            </a:endParaRPr>
          </a:p>
        </p:txBody>
      </p:sp>
      <p:pic>
        <p:nvPicPr>
          <p:cNvPr id="7" name="Picture 2" descr="C:\Users\pwpac\Desktop\IMG_20240503_10274732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550" r="908" b="83"/>
          <a:stretch/>
        </p:blipFill>
        <p:spPr bwMode="auto">
          <a:xfrm rot="5400000">
            <a:off x="6279305" y="877146"/>
            <a:ext cx="3062388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wpac\Desktop\Screenshot 2024-12-05 22085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6419" r="1917" b="3951"/>
          <a:stretch/>
        </p:blipFill>
        <p:spPr bwMode="auto">
          <a:xfrm>
            <a:off x="5407680" y="3429000"/>
            <a:ext cx="327911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CF2C28"/>
                </a:solidFill>
                <a:latin typeface="Franklin Gothic Demi Cond" pitchFamily="34" charset="0"/>
              </a:rPr>
              <a:t>Spring ARISE Iteration</a:t>
            </a:r>
            <a:endParaRPr lang="en-US" dirty="0">
              <a:solidFill>
                <a:srgbClr val="CF2C28"/>
              </a:solidFill>
              <a:latin typeface="Franklin Gothic Demi Con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12" y="1447800"/>
            <a:ext cx="5928188" cy="5339397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Launch controller was operated remotely via Bluetooth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12 volt battery was used to provide enough power to operate the valves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Relays used to actuate valves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C8C8C8"/>
                </a:solidFill>
                <a:latin typeface="Agency FB" pitchFamily="34" charset="0"/>
              </a:rPr>
              <a:t>Arduino</a:t>
            </a: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 replaced with ESP-32s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>
                <a:solidFill>
                  <a:srgbClr val="C8C8C8"/>
                </a:solidFill>
                <a:latin typeface="Agency FB" pitchFamily="34" charset="0"/>
              </a:rPr>
              <a:t>Buck Converter </a:t>
            </a: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used                                                                                       to </a:t>
            </a:r>
            <a:r>
              <a:rPr lang="en-US" sz="1800" dirty="0">
                <a:solidFill>
                  <a:srgbClr val="C8C8C8"/>
                </a:solidFill>
                <a:latin typeface="Agency FB" pitchFamily="34" charset="0"/>
              </a:rPr>
              <a:t>provide 5 </a:t>
            </a: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volt                                                                                                   power to ESP-32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Graphics refused to                                                                                          work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All other systems                                                                                                worked correctly</a:t>
            </a:r>
          </a:p>
        </p:txBody>
      </p:sp>
      <p:pic>
        <p:nvPicPr>
          <p:cNvPr id="1026" name="Picture 2" descr="C:\Users\pwpac\Desktop\Screenshot 2024-12-05 2157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01848"/>
            <a:ext cx="2438400" cy="548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 descr="A diagram of a circuit board&#10;&#10;Description automatically generated">
            <a:extLst>
              <a:ext uri="{FF2B5EF4-FFF2-40B4-BE49-F238E27FC236}">
                <a16:creationId xmlns:a16="http://schemas.microsoft.com/office/drawing/2014/main" xmlns="" id="{190C5D32-BDC1-5452-D0FF-3BE581EF23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r="22864"/>
          <a:stretch/>
        </p:blipFill>
        <p:spPr>
          <a:xfrm>
            <a:off x="2133600" y="4119806"/>
            <a:ext cx="3886200" cy="266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9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CF2C28"/>
                </a:solidFill>
                <a:latin typeface="Franklin Gothic Demi Cond" pitchFamily="34" charset="0"/>
              </a:rPr>
              <a:t>Changes Made in Fall</a:t>
            </a:r>
            <a:endParaRPr lang="en-US" dirty="0">
              <a:solidFill>
                <a:srgbClr val="CF2C28"/>
              </a:solidFill>
              <a:latin typeface="Franklin Gothic Demi Con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>
            <a:normAutofit/>
          </a:bodyPr>
          <a:lstStyle/>
          <a:p>
            <a:pPr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Breakout Board to interface with ESP-32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Supplies additional 5 volt power source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Host a webserver instead of connecting with </a:t>
            </a:r>
            <a:r>
              <a:rPr lang="en-US" sz="1800" dirty="0" err="1" smtClean="0">
                <a:solidFill>
                  <a:srgbClr val="C8C8C8"/>
                </a:solidFill>
                <a:latin typeface="Agency FB" pitchFamily="34" charset="0"/>
              </a:rPr>
              <a:t>bluetooth</a:t>
            </a:r>
            <a:endParaRPr lang="en-US" sz="1800" dirty="0" smtClean="0">
              <a:solidFill>
                <a:srgbClr val="C8C8C8"/>
              </a:solidFill>
              <a:latin typeface="Agency FB" pitchFamily="34" charset="0"/>
            </a:endParaRP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Longer range than </a:t>
            </a:r>
            <a:r>
              <a:rPr lang="en-US" sz="1600" dirty="0" err="1" smtClean="0">
                <a:solidFill>
                  <a:srgbClr val="C8C8C8"/>
                </a:solidFill>
                <a:latin typeface="Agency FB" pitchFamily="34" charset="0"/>
              </a:rPr>
              <a:t>bluetooth</a:t>
            </a:r>
            <a:endParaRPr lang="en-US" sz="1600" dirty="0" smtClean="0">
              <a:solidFill>
                <a:srgbClr val="C8C8C8"/>
              </a:solidFill>
              <a:latin typeface="Agency FB" pitchFamily="34" charset="0"/>
            </a:endParaRP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User interface designed with html instead of </a:t>
            </a:r>
            <a:r>
              <a:rPr lang="en-US" sz="1800" dirty="0" err="1" smtClean="0">
                <a:solidFill>
                  <a:srgbClr val="C8C8C8"/>
                </a:solidFill>
                <a:latin typeface="Agency FB" pitchFamily="34" charset="0"/>
              </a:rPr>
              <a:t>lvgl</a:t>
            </a:r>
            <a:endParaRPr lang="en-US" sz="1800" dirty="0" smtClean="0">
              <a:solidFill>
                <a:srgbClr val="C8C8C8"/>
              </a:solidFill>
              <a:latin typeface="Agency FB" pitchFamily="34" charset="0"/>
            </a:endParaRP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More support for html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ESP-32 with screen replaced with web browser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Any computer with internet access can control the launcher</a:t>
            </a:r>
          </a:p>
        </p:txBody>
      </p:sp>
      <p:pic>
        <p:nvPicPr>
          <p:cNvPr id="4100" name="Picture 4" descr="C:\Users\pwpac\Downloads\Media (13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4132263" cy="232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7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CF2C28"/>
                </a:solidFill>
                <a:latin typeface="Franklin Gothic Demi Cond" pitchFamily="34" charset="0"/>
              </a:rPr>
              <a:t>Circuit</a:t>
            </a:r>
            <a:endParaRPr lang="en-US" dirty="0">
              <a:solidFill>
                <a:srgbClr val="CF2C28"/>
              </a:solidFill>
              <a:latin typeface="Franklin Gothic Demi Con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No longer need transistors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New relays isolate signal source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Breakout board requires 7 volts instead of 5 volts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5 volt source used to power pressure sensor</a:t>
            </a:r>
          </a:p>
        </p:txBody>
      </p:sp>
      <p:pic>
        <p:nvPicPr>
          <p:cNvPr id="7170" name="Picture 2" descr="D:\Circu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1447800"/>
            <a:ext cx="4479027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3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CF2C28"/>
                </a:solidFill>
                <a:latin typeface="Franklin Gothic Demi Cond" pitchFamily="34" charset="0"/>
              </a:rPr>
              <a:t>Components</a:t>
            </a:r>
            <a:endParaRPr lang="en-US" dirty="0">
              <a:solidFill>
                <a:srgbClr val="CF2C28"/>
              </a:solidFill>
              <a:latin typeface="Franklin Gothic Demi Con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>
            <a:normAutofit/>
          </a:bodyPr>
          <a:lstStyle/>
          <a:p>
            <a:pPr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Pressure sensor used to read pressure data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Can output a higher signal than the ESP-32 can read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Was able to map 3.3 volts to 90 PSI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Breakout board used to interface with ESP-32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Provides power sources for 5 and 3.3 volts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Easier to connect wires to signal pins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ESP-32-S3 used to control launcher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More powerful than previous controller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Has more pins to interface with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82"/>
          <a:stretch/>
        </p:blipFill>
        <p:spPr bwMode="auto">
          <a:xfrm>
            <a:off x="4876800" y="1981200"/>
            <a:ext cx="3714750" cy="41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31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CF2C28"/>
                </a:solidFill>
                <a:latin typeface="Franklin Gothic Demi Cond" pitchFamily="34" charset="0"/>
              </a:rPr>
              <a:t>Code</a:t>
            </a:r>
            <a:endParaRPr lang="en-US" dirty="0">
              <a:solidFill>
                <a:srgbClr val="CF2C28"/>
              </a:solidFill>
              <a:latin typeface="Franklin Gothic Demi Con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>
            <a:normAutofit/>
          </a:bodyPr>
          <a:lstStyle/>
          <a:p>
            <a:pPr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ESP-32 runs server and needs code to send and receive data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Code run periodically to ensure communication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Is the “glue” between the frontend and backend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HTML is used to render the user interface on a remote device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err="1" smtClean="0">
                <a:solidFill>
                  <a:srgbClr val="C8C8C8"/>
                </a:solidFill>
                <a:latin typeface="Agency FB" pitchFamily="34" charset="0"/>
              </a:rPr>
              <a:t>Javascript</a:t>
            </a: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 used to allow menu to react to new data and user input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Backend used to interpret data from client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Provides data to the server and reacts to received data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C</a:t>
            </a:r>
            <a:r>
              <a:rPr lang="en-US" sz="1600" dirty="0">
                <a:solidFill>
                  <a:srgbClr val="C8C8C8"/>
                </a:solidFill>
                <a:latin typeface="Agency FB" pitchFamily="34" charset="0"/>
              </a:rPr>
              <a:t>ontrols actual launcher </a:t>
            </a: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components</a:t>
            </a:r>
          </a:p>
        </p:txBody>
      </p:sp>
      <p:pic>
        <p:nvPicPr>
          <p:cNvPr id="6147" name="Picture 3" descr="C:\Users\pwpac\Desktop\fron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30" y="3671050"/>
            <a:ext cx="1411170" cy="3075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we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73426" y="274185"/>
            <a:ext cx="2148568" cy="434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pwpac\Desktop\fron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970" y="3671049"/>
            <a:ext cx="1411169" cy="3075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pwpac\Desktop\fron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71049"/>
            <a:ext cx="1411170" cy="3075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4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CF2C28"/>
                </a:solidFill>
                <a:latin typeface="Franklin Gothic Demi Cond" pitchFamily="34" charset="0"/>
              </a:rPr>
              <a:t>Results</a:t>
            </a:r>
            <a:endParaRPr lang="en-US" dirty="0">
              <a:solidFill>
                <a:srgbClr val="CF2C28"/>
              </a:solidFill>
              <a:latin typeface="Franklin Gothic Demi Con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All electrical components mounted to </a:t>
            </a:r>
            <a:r>
              <a:rPr lang="en-US" sz="1800" dirty="0" err="1" smtClean="0">
                <a:solidFill>
                  <a:srgbClr val="C8C8C8"/>
                </a:solidFill>
                <a:latin typeface="Agency FB" pitchFamily="34" charset="0"/>
              </a:rPr>
              <a:t>plexiglass</a:t>
            </a:r>
            <a:endParaRPr lang="en-US" sz="1800" dirty="0" smtClean="0">
              <a:solidFill>
                <a:srgbClr val="C8C8C8"/>
              </a:solidFill>
              <a:latin typeface="Agency FB" pitchFamily="34" charset="0"/>
            </a:endParaRP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All components ready to be installed on the launcher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Final test of all components was a success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Current Issues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Max readable signal value happens at 90 PSI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Have to use serial </a:t>
            </a:r>
            <a:r>
              <a:rPr lang="en-US" sz="1600" dirty="0" err="1" smtClean="0">
                <a:solidFill>
                  <a:srgbClr val="C8C8C8"/>
                </a:solidFill>
                <a:latin typeface="Agency FB" pitchFamily="34" charset="0"/>
              </a:rPr>
              <a:t>moniter</a:t>
            </a: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 to get IP address for webserver</a:t>
            </a:r>
          </a:p>
          <a:p>
            <a:pPr lvl="1">
              <a:buClr>
                <a:srgbClr val="C8C8C8"/>
              </a:buClr>
              <a:buSzPct val="8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C8C8C8"/>
                </a:solidFill>
                <a:latin typeface="Agency FB" pitchFamily="34" charset="0"/>
              </a:rPr>
              <a:t>Exposed wires and connections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t="16569" r="30300" b="8051"/>
          <a:stretch/>
        </p:blipFill>
        <p:spPr bwMode="auto">
          <a:xfrm>
            <a:off x="4419600" y="2590800"/>
            <a:ext cx="4419600" cy="301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5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CF2C28"/>
                </a:solidFill>
                <a:latin typeface="Franklin Gothic Demi Cond" pitchFamily="34" charset="0"/>
              </a:rPr>
              <a:t>Future Improvements</a:t>
            </a:r>
            <a:endParaRPr lang="en-US" dirty="0">
              <a:solidFill>
                <a:srgbClr val="CF2C28"/>
              </a:solidFill>
              <a:latin typeface="Franklin Gothic Demi Con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Either use logic level converter or voltage divider for pressure signal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Use </a:t>
            </a:r>
            <a:r>
              <a:rPr lang="en-US" sz="1800" dirty="0" err="1" smtClean="0">
                <a:solidFill>
                  <a:srgbClr val="C8C8C8"/>
                </a:solidFill>
                <a:latin typeface="Agency FB" pitchFamily="34" charset="0"/>
              </a:rPr>
              <a:t>wifi</a:t>
            </a: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 mesh to connect to launcher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Ability to change </a:t>
            </a:r>
            <a:r>
              <a:rPr lang="en-US" sz="1800" dirty="0" err="1" smtClean="0">
                <a:solidFill>
                  <a:srgbClr val="C8C8C8"/>
                </a:solidFill>
                <a:latin typeface="Agency FB" pitchFamily="34" charset="0"/>
              </a:rPr>
              <a:t>wifi</a:t>
            </a: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 connection without recompiling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PCB to replace wires</a:t>
            </a:r>
          </a:p>
          <a:p>
            <a:pPr>
              <a:spcBef>
                <a:spcPts val="2400"/>
              </a:spcBef>
              <a:buClr>
                <a:srgbClr val="C8C8C8"/>
              </a:buClr>
              <a:buSzPct val="80000"/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8C8C8"/>
                </a:solidFill>
                <a:latin typeface="Agency FB" pitchFamily="34" charset="0"/>
              </a:rPr>
              <a:t>Housing for electrical components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6" t="7560" r="26073" b="1826"/>
          <a:stretch/>
        </p:blipFill>
        <p:spPr bwMode="auto">
          <a:xfrm rot="5400000">
            <a:off x="4577390" y="2356810"/>
            <a:ext cx="4172600" cy="326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31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low">
  <a:themeElements>
    <a:clrScheme name="Custom 2">
      <a:dk1>
        <a:srgbClr val="000000"/>
      </a:dk1>
      <a:lt1>
        <a:srgbClr val="FF0000"/>
      </a:lt1>
      <a:dk2>
        <a:srgbClr val="434342"/>
      </a:dk2>
      <a:lt2>
        <a:srgbClr val="FF0000"/>
      </a:lt2>
      <a:accent1>
        <a:srgbClr val="FF0000"/>
      </a:accent1>
      <a:accent2>
        <a:srgbClr val="7F0000"/>
      </a:accent2>
      <a:accent3>
        <a:srgbClr val="C00000"/>
      </a:accent3>
      <a:accent4>
        <a:srgbClr val="FF0000"/>
      </a:accent4>
      <a:accent5>
        <a:srgbClr val="C2AD8D"/>
      </a:accent5>
      <a:accent6>
        <a:srgbClr val="FFC000"/>
      </a:accent6>
      <a:hlink>
        <a:srgbClr val="5F5F5F"/>
      </a:hlink>
      <a:folHlink>
        <a:srgbClr val="969696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ustin">
  <a:themeElements>
    <a:clrScheme name="Custom 2">
      <a:dk1>
        <a:srgbClr val="000000"/>
      </a:dk1>
      <a:lt1>
        <a:srgbClr val="FF0000"/>
      </a:lt1>
      <a:dk2>
        <a:srgbClr val="434342"/>
      </a:dk2>
      <a:lt2>
        <a:srgbClr val="FF0000"/>
      </a:lt2>
      <a:accent1>
        <a:srgbClr val="FF0000"/>
      </a:accent1>
      <a:accent2>
        <a:srgbClr val="7F0000"/>
      </a:accent2>
      <a:accent3>
        <a:srgbClr val="FFD965"/>
      </a:accent3>
      <a:accent4>
        <a:srgbClr val="7C984A"/>
      </a:accent4>
      <a:accent5>
        <a:srgbClr val="C2AD8D"/>
      </a:accent5>
      <a:accent6>
        <a:srgbClr val="FFC000"/>
      </a:accent6>
      <a:hlink>
        <a:srgbClr val="5F5F5F"/>
      </a:hlink>
      <a:folHlink>
        <a:srgbClr val="96969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284</TotalTime>
  <Words>464</Words>
  <Application>Microsoft Office PowerPoint</Application>
  <PresentationFormat>On-screen Show (4:3)</PresentationFormat>
  <Paragraphs>71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Flow</vt:lpstr>
      <vt:lpstr>Austin</vt:lpstr>
      <vt:lpstr>Automating a Pneumatic Launcher</vt:lpstr>
      <vt:lpstr>Background</vt:lpstr>
      <vt:lpstr>Spring ARISE Iteration</vt:lpstr>
      <vt:lpstr>Changes Made in Fall</vt:lpstr>
      <vt:lpstr>Circuit</vt:lpstr>
      <vt:lpstr>Components</vt:lpstr>
      <vt:lpstr>Code</vt:lpstr>
      <vt:lpstr>Results</vt:lpstr>
      <vt:lpstr>Future Improvements</vt:lpstr>
      <vt:lpstr>Closing Remarks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a pneumatic launcher</dc:title>
  <dc:creator>Alex</dc:creator>
  <cp:lastModifiedBy>Alex</cp:lastModifiedBy>
  <cp:revision>23</cp:revision>
  <dcterms:created xsi:type="dcterms:W3CDTF">2024-12-06T03:32:18Z</dcterms:created>
  <dcterms:modified xsi:type="dcterms:W3CDTF">2024-12-06T08:17:17Z</dcterms:modified>
</cp:coreProperties>
</file>